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Gugi"/>
      <p:regular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-regular.fntdata"/><Relationship Id="rId18" Type="http://schemas.openxmlformats.org/officeDocument/2006/relationships/font" Target="fonts/Gugi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ef4818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ef4818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4ef4818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4ef4818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ef4818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ef4818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ef4818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ef4818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4ef4818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4ef4818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ef4818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ef4818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원활하고 빠른 상담 준비 과정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ef4818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ef4818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강력한 개인 프라이버시 보호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4ef4818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4ef4818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플랫폼 지원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4ef4818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4ef4818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gradFill>
          <a:gsLst>
            <a:gs pos="0">
              <a:srgbClr val="060624"/>
            </a:gs>
            <a:gs pos="100000">
              <a:srgbClr val="434343"/>
            </a:gs>
          </a:gsLst>
          <a:lin ang="930013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25" y="652525"/>
            <a:ext cx="4490975" cy="4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218400" y="210900"/>
            <a:ext cx="8707200" cy="4721700"/>
          </a:xfrm>
          <a:prstGeom prst="rect">
            <a:avLst/>
          </a:prstGeom>
          <a:effectLst>
            <a:outerShdw blurRad="285750" rotWithShape="0" algn="bl" dir="264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</a:t>
            </a:r>
            <a:r>
              <a:rPr b="1" lang="ko" sz="800">
                <a:solidFill>
                  <a:srgbClr val="CCCCCC"/>
                </a:solidFill>
              </a:rPr>
              <a:t>2020 군장병 공개 SW 온라인 해커톤</a:t>
            </a:r>
            <a:endParaRPr b="1" sz="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비대면 상담 체계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D7E6B"/>
                </a:solidFill>
              </a:rPr>
              <a:t>  </a:t>
            </a:r>
            <a:r>
              <a:rPr b="1" lang="ko" sz="1400">
                <a:solidFill>
                  <a:srgbClr val="DD7E6B"/>
                </a:solidFill>
              </a:rPr>
              <a:t>그리는 상담 웹 서비스</a:t>
            </a:r>
            <a:endParaRPr b="1" sz="1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25" y="652525"/>
            <a:ext cx="4490975" cy="4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2"/>
          <p:cNvSpPr txBox="1"/>
          <p:nvPr>
            <p:ph type="title"/>
          </p:nvPr>
        </p:nvSpPr>
        <p:spPr>
          <a:xfrm>
            <a:off x="218400" y="210900"/>
            <a:ext cx="8707200" cy="4721700"/>
          </a:xfrm>
          <a:prstGeom prst="rect">
            <a:avLst/>
          </a:prstGeom>
          <a:effectLst>
            <a:outerShdw blurRad="285750" rotWithShape="0" algn="bl" dir="264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</a:t>
            </a:r>
            <a:r>
              <a:rPr b="1" lang="ko" sz="800">
                <a:solidFill>
                  <a:srgbClr val="CCCCCC"/>
                </a:solidFill>
              </a:rPr>
              <a:t>2020 군장병 공개 SW 온라인 해커톤</a:t>
            </a:r>
            <a:endParaRPr b="1" sz="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감사합니다.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D7E6B"/>
                </a:solidFill>
              </a:rPr>
              <a:t>  </a:t>
            </a:r>
            <a:endParaRPr b="1" sz="1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83175" y="526350"/>
            <a:ext cx="6367800" cy="40908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전체 국민 중,</a:t>
            </a:r>
            <a:endParaRPr b="1" sz="2400">
              <a:solidFill>
                <a:srgbClr val="DD7E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48%</a:t>
            </a:r>
            <a:endParaRPr sz="18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사태로 인한 우울감 경험</a:t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256700" y="526525"/>
            <a:ext cx="3742500" cy="4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 코로나 바이러스로 인해 대구의 경우 우울감 경험 인구 비율이 </a:t>
            </a:r>
            <a:r>
              <a:rPr b="1" lang="ko" sz="11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65%</a:t>
            </a:r>
            <a:r>
              <a:rPr b="1" lang="ko" sz="1100">
                <a:solidFill>
                  <a:srgbClr val="FCE5CD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달하는 지금,</a:t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출타 통제로 인해 더욱 고통 받고 있는 병사들에게 상담은 필수불가결한 조치입니다.</a:t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아이러니하게도, 사회적 거리두기로 인해 </a:t>
            </a:r>
            <a:r>
              <a:rPr b="1" lang="ko" sz="11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대면 상담이 제한</a:t>
            </a:r>
            <a:r>
              <a:rPr b="1" lang="ko" sz="1100">
                <a:solidFill>
                  <a:srgbClr val="FCE5CD"/>
                </a:solidFill>
                <a:latin typeface="Malgun Gothic"/>
                <a:ea typeface="Malgun Gothic"/>
                <a:cs typeface="Malgun Gothic"/>
                <a:sym typeface="Malgun Gothic"/>
              </a:rPr>
              <a:t> 되는 지금, 우리 병사는 스트레스의 위험 지역에 방치 되어 있는 상태입니다.</a:t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CCC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700">
                <a:solidFill>
                  <a:srgbClr val="CCCCCC"/>
                </a:solidFill>
              </a:rPr>
              <a:t>이은환. (2020). 코로나19 세대, 정신건강 안녕한가!. 이슈&amp;진단, (), 1-25.)</a:t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37450" y="2858335"/>
            <a:ext cx="2639100" cy="20643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자주 이용하는 고민 상담 경로</a:t>
            </a:r>
            <a:endParaRPr sz="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24.2%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병영 생활 상담관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252419" y="2858289"/>
            <a:ext cx="2639100" cy="2064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자주 이용하는 고민 상담 경로</a:t>
            </a:r>
            <a:endParaRPr sz="6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6%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1303 헬프콜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167475" y="2858274"/>
            <a:ext cx="2639100" cy="2064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병영 생활 상담관, 1303을 이용하지 않는 이유</a:t>
            </a:r>
            <a:endParaRPr sz="6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75.8%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개인 프라이버시가 보장되지 않음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(구글 폼 자체 설문조사 결과)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763225" y="484750"/>
            <a:ext cx="56175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자체 설문조사 결과, 고민 상담 경로 전체에서 병영 생활 상담관과 1303 헬프콜은 둘을 합쳐 단 </a:t>
            </a: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30.2%</a:t>
            </a: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만을 점유하고 있습니다. 그 이유를 따로 설문 조사한 결과,  개인 프라이버시가 보호되지 않아 꺼려진다는 응답이 </a:t>
            </a: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75.8%</a:t>
            </a: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에 달했으며, 근본적으로 고민이 해결되지 않는다는 응답이 12.1%로 그 뒤를 이었습니다. </a:t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개인적인 공간 없이 함께 생활하는 군대 특성 상, 이러한 문제점을 근본적으로 해결하는 방법은 </a:t>
            </a: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완전히 개인 프라이버시를 보호할 수 있는 비대면 상담</a:t>
            </a: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으로 모든 상담 서비스를 전환하는 것이라고 우리는 판단했습니다. </a:t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따라서, </a:t>
            </a:r>
            <a:r>
              <a:rPr lang="ko" sz="1100">
                <a:solidFill>
                  <a:schemeClr val="dk1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 팀은 새로운 상담 서비스,  </a:t>
            </a: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비대면 상담 체계</a:t>
            </a:r>
            <a:r>
              <a:rPr b="1" lang="ko" sz="1100">
                <a:solidFill>
                  <a:srgbClr val="FCE5CD"/>
                </a:solidFill>
                <a:latin typeface="Roboto"/>
                <a:ea typeface="Roboto"/>
                <a:cs typeface="Roboto"/>
                <a:sym typeface="Roboto"/>
              </a:rPr>
              <a:t>를 제안합니다.</a:t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19410" r="2385" t="0"/>
          <a:stretch/>
        </p:blipFill>
        <p:spPr>
          <a:xfrm>
            <a:off x="2856150" y="874950"/>
            <a:ext cx="3431700" cy="33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27850" y="903000"/>
            <a:ext cx="6060000" cy="3337500"/>
          </a:xfrm>
          <a:prstGeom prst="rect">
            <a:avLst/>
          </a:prstGeom>
          <a:effectLst>
            <a:outerShdw blurRad="285750" rotWithShape="0" algn="bl" dir="252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</a:rPr>
              <a:t>그리는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</a:rPr>
              <a:t>상담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6000">
                <a:solidFill>
                  <a:srgbClr val="DD7E6B"/>
                </a:solidFill>
              </a:rPr>
              <a:t>웹 서비스</a:t>
            </a:r>
            <a:endParaRPr b="1" sz="6000">
              <a:solidFill>
                <a:srgbClr val="DD7E6B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6517650" y="979800"/>
            <a:ext cx="2356800" cy="3183900"/>
          </a:xfrm>
          <a:prstGeom prst="rect">
            <a:avLst/>
          </a:prstGeom>
          <a:effectLst>
            <a:outerShdw blurRad="285750" rotWithShape="0" algn="bl" dir="252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비대면 상담 체계는 단순히 </a:t>
            </a:r>
            <a:r>
              <a:rPr b="1" lang="ko" sz="1100">
                <a:solidFill>
                  <a:srgbClr val="DD7E6B"/>
                </a:solidFill>
              </a:rPr>
              <a:t>텍스트를 통한 채팅</a:t>
            </a:r>
            <a:r>
              <a:rPr b="1" lang="ko" sz="1100">
                <a:solidFill>
                  <a:srgbClr val="FCE5CD"/>
                </a:solidFill>
              </a:rPr>
              <a:t>만으로 상담이 진행되기를 바라지 않습니다.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카카오톡을 비롯한 여러 메신저에서 그림을 그려서 전송할 수 있는 기능은 찾아 보기 힘듭니다. 일상 생활의 대화에서 실용적이지 못하기 때문입니다.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그러나 상담에서는 다릅니다. </a:t>
            </a:r>
            <a:r>
              <a:rPr b="1" lang="ko" sz="1100">
                <a:solidFill>
                  <a:srgbClr val="DD7E6B"/>
                </a:solidFill>
              </a:rPr>
              <a:t>텍스트보다 더 효율적인 정보 전달과 미술 심리 상담, 미술 치료에 활용</a:t>
            </a:r>
            <a:r>
              <a:rPr b="1" lang="ko" sz="1100">
                <a:solidFill>
                  <a:srgbClr val="FCE5CD"/>
                </a:solidFill>
              </a:rPr>
              <a:t> 하는 등, 무궁무진한 가능성을 가지고 있는 차별화된 기능입니다.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19410" r="2385" t="0"/>
          <a:stretch/>
        </p:blipFill>
        <p:spPr>
          <a:xfrm>
            <a:off x="2856150" y="874950"/>
            <a:ext cx="3431700" cy="33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1243500"/>
            <a:ext cx="8520600" cy="26565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“</a:t>
            </a:r>
            <a:endParaRPr b="1" sz="30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전달체로서의 </a:t>
            </a:r>
            <a:r>
              <a:rPr b="1" lang="ko" sz="24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시각이미지</a:t>
            </a: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현실에 존재하는 행동을 무조건 자극이 되는 어떤 특정 사물 또는 어떤 특정 사건을 대리하여 그것을 지시하는 작용을 한다.</a:t>
            </a:r>
            <a:endParaRPr b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”</a:t>
            </a:r>
            <a:endParaRPr b="1" sz="30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1340100" y="4583100"/>
            <a:ext cx="6463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CCCCCC"/>
                </a:solidFill>
              </a:rPr>
              <a:t>박성일. "시각이미지를 통한 정보전달과 그 표현의 특성에 관한 연구." 論文集 14.- (1996): 157-180.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424900" y="865200"/>
            <a:ext cx="3819000" cy="1133700"/>
          </a:xfrm>
          <a:prstGeom prst="rect">
            <a:avLst/>
          </a:prstGeom>
          <a:effectLst>
            <a:outerShdw blurRad="285750" rotWithShape="0" algn="bl" dir="276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원활하고</a:t>
            </a:r>
            <a:endParaRPr b="1" sz="240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빠른       </a:t>
            </a:r>
            <a:r>
              <a:rPr b="1" lang="ko" sz="2400">
                <a:solidFill>
                  <a:srgbClr val="EFEFEF"/>
                </a:solidFill>
              </a:rPr>
              <a:t>   </a:t>
            </a:r>
            <a:r>
              <a:rPr b="1" lang="ko" sz="2400">
                <a:solidFill>
                  <a:srgbClr val="EFEFEF"/>
                </a:solidFill>
              </a:rPr>
              <a:t>상담 준비 과정</a:t>
            </a:r>
            <a:endParaRPr b="1" sz="2400">
              <a:solidFill>
                <a:srgbClr val="EFEFEF"/>
              </a:solidFill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30637" r="6579" t="0"/>
          <a:stretch/>
        </p:blipFill>
        <p:spPr>
          <a:xfrm>
            <a:off x="4691775" y="619100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31105" l="0" r="0" t="0"/>
          <a:stretch/>
        </p:blipFill>
        <p:spPr>
          <a:xfrm>
            <a:off x="6800242" y="619121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0" l="16683" r="16689" t="0"/>
          <a:stretch/>
        </p:blipFill>
        <p:spPr>
          <a:xfrm>
            <a:off x="4685892" y="2693189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0" l="16707" r="16701" t="0"/>
          <a:stretch/>
        </p:blipFill>
        <p:spPr>
          <a:xfrm>
            <a:off x="6776562" y="2693064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8"/>
          <p:cNvSpPr txBox="1"/>
          <p:nvPr/>
        </p:nvSpPr>
        <p:spPr>
          <a:xfrm>
            <a:off x="4668148" y="1381957"/>
            <a:ext cx="1876200" cy="3054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</a:rPr>
              <a:t>쉽게 확인 할 수 있고,</a:t>
            </a:r>
            <a:endParaRPr b="1" sz="1000">
              <a:solidFill>
                <a:srgbClr val="D9D9D9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776574" y="1304427"/>
            <a:ext cx="1876200" cy="4605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항상 최신화 되는</a:t>
            </a:r>
            <a:endParaRPr b="1" sz="10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상담관 상태</a:t>
            </a:r>
            <a:endParaRPr b="1" sz="1000">
              <a:solidFill>
                <a:srgbClr val="EFEFEF"/>
              </a:solidFill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668222" y="3378437"/>
            <a:ext cx="1876200" cy="4605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회원가입부터,</a:t>
            </a:r>
            <a:endParaRPr b="1" sz="10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상담 시작까지 걸리는 시간,</a:t>
            </a:r>
            <a:endParaRPr b="1" sz="1000">
              <a:solidFill>
                <a:srgbClr val="EFEFEF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776712" y="3357274"/>
            <a:ext cx="1876200" cy="502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단 5분.</a:t>
            </a:r>
            <a:endParaRPr b="1" sz="2400">
              <a:solidFill>
                <a:srgbClr val="DD7E6B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48900" y="2580300"/>
            <a:ext cx="37710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상담관들은 미리 각자의 아이디와 소속을 부여받아 체계를 운용합니다.</a:t>
            </a:r>
            <a:endParaRPr b="1" sz="1100">
              <a:solidFill>
                <a:srgbClr val="D9C4B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이용을 원하는 내담자는 실명과 소속 등을 제출하여 간단히 회원가입을 마칠 때, </a:t>
            </a:r>
            <a:r>
              <a:rPr b="1" lang="ko" sz="110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이미 </a:t>
            </a: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서비스 내부에서 해당 소속 상담관과 매칭이 완료</a:t>
            </a:r>
            <a:r>
              <a:rPr b="1" lang="ko" sz="110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되</a:t>
            </a:r>
            <a:r>
              <a:rPr b="1" lang="ko" sz="1100">
                <a:solidFill>
                  <a:srgbClr val="D9C4B1"/>
                </a:solidFill>
                <a:latin typeface="Roboto"/>
                <a:ea typeface="Roboto"/>
                <a:cs typeface="Roboto"/>
                <a:sym typeface="Roboto"/>
              </a:rPr>
              <a:t>어, 상담 시작 버튼을 클릭하고, 자신이 미리 알리고 싶은 사전 정보만 입력한다면 상담 준비가 완료됩니다.</a:t>
            </a:r>
            <a:endParaRPr b="1" sz="1100">
              <a:solidFill>
                <a:srgbClr val="D9C4B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21935" t="0"/>
          <a:stretch/>
        </p:blipFill>
        <p:spPr>
          <a:xfrm>
            <a:off x="7075" y="1978075"/>
            <a:ext cx="5933700" cy="25257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sp>
        <p:nvSpPr>
          <p:cNvPr id="103" name="Google Shape;103;p19"/>
          <p:cNvSpPr txBox="1"/>
          <p:nvPr/>
        </p:nvSpPr>
        <p:spPr>
          <a:xfrm>
            <a:off x="-790125" y="519475"/>
            <a:ext cx="54258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전우의 시선으로 부터,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부대 간부들의 시선으로 부터,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심지어 상담관에게서도 보장되는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DD7E6B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6070325" y="481050"/>
            <a:ext cx="27804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장병들은 사회와는 다른 환경에서 생활하고 있습니다. </a:t>
            </a:r>
            <a:r>
              <a:rPr b="1" lang="ko" sz="1100">
                <a:solidFill>
                  <a:srgbClr val="DD7E6B"/>
                </a:solidFill>
              </a:rPr>
              <a:t>어딜 가더라도 보는 눈이 없는 곳을 찾기 힘든 병영</a:t>
            </a:r>
            <a:r>
              <a:rPr b="1" lang="ko" sz="1100">
                <a:solidFill>
                  <a:srgbClr val="FCE5CD"/>
                </a:solidFill>
              </a:rPr>
              <a:t> 내에서 상담 내용을 비밀에 부치더라도 </a:t>
            </a:r>
            <a:r>
              <a:rPr b="1" lang="ko" sz="1100">
                <a:solidFill>
                  <a:srgbClr val="DD7E6B"/>
                </a:solidFill>
              </a:rPr>
              <a:t>상담을 받았다는 사실 자체가 자신이 정서적으로 불안하며, 이른바 관심병사라는 낙인이 되는 현실</a:t>
            </a:r>
            <a:r>
              <a:rPr b="1" lang="ko" sz="1100">
                <a:solidFill>
                  <a:srgbClr val="FCE5CD"/>
                </a:solidFill>
              </a:rPr>
              <a:t>입니다.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이는 병영 생활 상담에 있어서 </a:t>
            </a:r>
            <a:r>
              <a:rPr b="1" lang="ko" sz="1100">
                <a:solidFill>
                  <a:srgbClr val="DD7E6B"/>
                </a:solidFill>
              </a:rPr>
              <a:t>대면 상담 자체가 명확한 한계를 가지고 있다는 사실</a:t>
            </a:r>
            <a:r>
              <a:rPr b="1" lang="ko" sz="1100">
                <a:solidFill>
                  <a:srgbClr val="FCE5CD"/>
                </a:solidFill>
              </a:rPr>
              <a:t>을 증명하며, 사회적 거리 두기가 사라진 이후에도 비대면 상담으로 완전히 대체 되어야 하는 가장 큰 이유입니다.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비대면 상담 체계는 회원가입 과정에서 본인 확인을 위한 </a:t>
            </a:r>
            <a:r>
              <a:rPr b="1" lang="ko" sz="1100">
                <a:solidFill>
                  <a:srgbClr val="DD7E6B"/>
                </a:solidFill>
              </a:rPr>
              <a:t>최소한의 정보</a:t>
            </a:r>
            <a:r>
              <a:rPr b="1" lang="ko" sz="1100">
                <a:solidFill>
                  <a:srgbClr val="FCE5CD"/>
                </a:solidFill>
              </a:rPr>
              <a:t>를 요구하며, 상담관에게도 </a:t>
            </a:r>
            <a:r>
              <a:rPr b="1" lang="ko" sz="1100">
                <a:solidFill>
                  <a:srgbClr val="DD7E6B"/>
                </a:solidFill>
              </a:rPr>
              <a:t>상담 과정 중에 필요한 개인 정보 요구</a:t>
            </a:r>
            <a:r>
              <a:rPr b="1" lang="ko" sz="1100">
                <a:solidFill>
                  <a:srgbClr val="FCE5CD"/>
                </a:solidFill>
              </a:rPr>
              <a:t>에 대해 서비스 내부적으로 </a:t>
            </a:r>
            <a:r>
              <a:rPr b="1" lang="ko" sz="1100">
                <a:solidFill>
                  <a:srgbClr val="DD7E6B"/>
                </a:solidFill>
              </a:rPr>
              <a:t>체계적인 가이드 라인</a:t>
            </a:r>
            <a:r>
              <a:rPr b="1" lang="ko" sz="1100">
                <a:solidFill>
                  <a:srgbClr val="FCE5CD"/>
                </a:solidFill>
              </a:rPr>
              <a:t>을 제시하여 내담자의 개인 프라이버시 보호를 절대적으로 보장합니다.</a:t>
            </a:r>
            <a:endParaRPr b="1" sz="1100">
              <a:solidFill>
                <a:srgbClr val="FCE5CD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57275" y="2055150"/>
            <a:ext cx="4478400" cy="516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EFEF"/>
                </a:solidFill>
              </a:rPr>
              <a:t>강력한 </a:t>
            </a:r>
            <a:r>
              <a:rPr b="1" lang="ko" sz="2400">
                <a:solidFill>
                  <a:srgbClr val="DD7E6B"/>
                </a:solidFill>
              </a:rPr>
              <a:t>개인 프라이버시 보호</a:t>
            </a:r>
            <a:endParaRPr b="1" sz="2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9020" l="4090" r="70892" t="3742"/>
          <a:stretch/>
        </p:blipFill>
        <p:spPr>
          <a:xfrm>
            <a:off x="4863343" y="3294161"/>
            <a:ext cx="721800" cy="14508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4883938" y="3294161"/>
            <a:ext cx="680700" cy="83400"/>
          </a:xfrm>
          <a:prstGeom prst="round2SameRect">
            <a:avLst>
              <a:gd fmla="val 28614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55" y="3259694"/>
            <a:ext cx="753481" cy="15033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5">
            <a:alphaModFix/>
          </a:blip>
          <a:srcRect b="0" l="0" r="37233" t="0"/>
          <a:stretch/>
        </p:blipFill>
        <p:spPr>
          <a:xfrm>
            <a:off x="5963841" y="1902235"/>
            <a:ext cx="3180158" cy="254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6">
            <a:alphaModFix/>
          </a:blip>
          <a:srcRect b="13807" l="12265" r="29466" t="0"/>
          <a:stretch/>
        </p:blipFill>
        <p:spPr>
          <a:xfrm>
            <a:off x="5253365" y="789575"/>
            <a:ext cx="3890635" cy="431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20"/>
          <p:cNvSpPr txBox="1"/>
          <p:nvPr/>
        </p:nvSpPr>
        <p:spPr>
          <a:xfrm>
            <a:off x="1668600" y="759475"/>
            <a:ext cx="7475400" cy="834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컴퓨터, 태블릿 PC, 휴대폰 등등...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FEFEF"/>
                </a:solidFill>
              </a:rPr>
              <a:t>다양한 플랫</a:t>
            </a:r>
            <a:r>
              <a:rPr b="1" lang="ko" sz="3000">
                <a:solidFill>
                  <a:srgbClr val="EFEFEF"/>
                </a:solidFill>
              </a:rPr>
              <a:t>폼 </a:t>
            </a:r>
            <a:r>
              <a:rPr b="1" lang="ko" sz="3000">
                <a:solidFill>
                  <a:srgbClr val="DD7E6B"/>
                </a:solidFill>
              </a:rPr>
              <a:t>지원</a:t>
            </a:r>
            <a:endParaRPr b="1" sz="3000">
              <a:solidFill>
                <a:srgbClr val="DD7E6B"/>
              </a:solidFill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438650" y="1740638"/>
            <a:ext cx="4888800" cy="1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웹으로 개발된 이 서비스는 인터넷이 연결되어 있다면 </a:t>
            </a:r>
            <a:r>
              <a:rPr b="1" lang="ko" sz="1100">
                <a:solidFill>
                  <a:srgbClr val="DD7E6B"/>
                </a:solidFill>
              </a:rPr>
              <a:t>컴퓨터, 태블릿 PC, 휴대폰 등</a:t>
            </a:r>
            <a:r>
              <a:rPr b="1" lang="ko" sz="1100">
                <a:solidFill>
                  <a:srgbClr val="FCE5CD"/>
                </a:solidFill>
              </a:rPr>
              <a:t>, 어떤 단말을 가지고 있든지 간에, 언제든, 어디서든, 고민 상담을 받을 수 있습니다.</a:t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CE5CD"/>
                </a:solidFill>
              </a:rPr>
              <a:t>모든 플랫폼을 인식하고 각 플랫폼에 맞는 인터페이스로 최적화된 레이아웃은 내담자가 접근할 수 있는 </a:t>
            </a:r>
            <a:r>
              <a:rPr b="1" lang="ko" sz="1100">
                <a:solidFill>
                  <a:srgbClr val="DD7E6B"/>
                </a:solidFill>
              </a:rPr>
              <a:t>모든 경로에서 원활하고 빠른 서비스를 제공</a:t>
            </a:r>
            <a:r>
              <a:rPr b="1" lang="ko" sz="1100">
                <a:solidFill>
                  <a:srgbClr val="FCE5CD"/>
                </a:solidFill>
              </a:rPr>
              <a:t>합니다.</a:t>
            </a:r>
            <a:endParaRPr b="1" sz="1100">
              <a:solidFill>
                <a:srgbClr val="FCE5CD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40686" r="29054" t="0"/>
          <a:stretch/>
        </p:blipFill>
        <p:spPr>
          <a:xfrm>
            <a:off x="351011" y="1473450"/>
            <a:ext cx="1323796" cy="291811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0" l="55416" r="19066" t="0"/>
          <a:stretch/>
        </p:blipFill>
        <p:spPr>
          <a:xfrm>
            <a:off x="2043251" y="1473450"/>
            <a:ext cx="1323794" cy="291811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b="0" l="34900" r="34900" t="0"/>
          <a:stretch/>
        </p:blipFill>
        <p:spPr>
          <a:xfrm>
            <a:off x="3735490" y="1473450"/>
            <a:ext cx="1323796" cy="291811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6">
            <a:alphaModFix/>
          </a:blip>
          <a:srcRect b="0" l="32989" r="32986" t="0"/>
          <a:stretch/>
        </p:blipFill>
        <p:spPr>
          <a:xfrm>
            <a:off x="5427729" y="1473450"/>
            <a:ext cx="1323797" cy="291811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sp>
        <p:nvSpPr>
          <p:cNvPr id="125" name="Google Shape;125;p21"/>
          <p:cNvSpPr txBox="1"/>
          <p:nvPr/>
        </p:nvSpPr>
        <p:spPr>
          <a:xfrm>
            <a:off x="351000" y="3847725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한준규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2043250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신동현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735475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강경태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427725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주세훈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51001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LEADER / BACK-END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2043230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735469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5427719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21"/>
          <p:cNvSpPr txBox="1"/>
          <p:nvPr/>
        </p:nvSpPr>
        <p:spPr>
          <a:xfrm>
            <a:off x="7109100" y="304225"/>
            <a:ext cx="16839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FFFFFF"/>
                </a:solidFill>
              </a:rPr>
              <a:t>팀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340300" y="2863400"/>
            <a:ext cx="34527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2020 </a:t>
            </a:r>
            <a:r>
              <a:rPr b="1" lang="ko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군장병 공개  SW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온라인 해커톤</a:t>
            </a:r>
            <a:endParaRPr b="1" sz="1100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9324" y="2281575"/>
            <a:ext cx="651000" cy="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